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5" r:id="rId8"/>
    <p:sldId id="27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3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807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114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63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32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280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098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975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417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599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352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Dugoročni učinci HILT-a u liječenju lateralnog epikondilitisa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Dražen Miličić</a:t>
            </a:r>
          </a:p>
          <a:p>
            <a:r>
              <a:rPr lang="hr-HR" dirty="0" smtClean="0"/>
              <a:t>Ivan Mihanović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65071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457200"/>
            <a:ext cx="7713539" cy="5791200"/>
          </a:xfrm>
        </p:spPr>
      </p:pic>
      <p:sp>
        <p:nvSpPr>
          <p:cNvPr id="5" name="TextBox 4"/>
          <p:cNvSpPr txBox="1"/>
          <p:nvPr/>
        </p:nvSpPr>
        <p:spPr>
          <a:xfrm>
            <a:off x="-2362200" y="914400"/>
            <a:ext cx="1828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hr-HR" dirty="0"/>
              <a:t>Za svako se </a:t>
            </a:r>
            <a:r>
              <a:rPr lang="hr-HR" dirty="0" smtClean="0"/>
              <a:t>područje, prema odgovorima pacijenata, izračunavaju </a:t>
            </a:r>
            <a:r>
              <a:rPr lang="hr-HR" dirty="0"/>
              <a:t>srednje vrijednosti u intervalu od </a:t>
            </a:r>
            <a:r>
              <a:rPr lang="hr-HR" dirty="0" smtClean="0"/>
              <a:t>0-100</a:t>
            </a:r>
          </a:p>
          <a:p>
            <a:pPr marL="342900" indent="-342900">
              <a:buFont typeface="Arial" pitchFamily="34" charset="0"/>
              <a:buChar char="•"/>
            </a:pPr>
            <a:endParaRPr lang="hr-HR" dirty="0"/>
          </a:p>
          <a:p>
            <a:pPr marL="342900" indent="-342900">
              <a:buFont typeface="Arial" pitchFamily="34" charset="0"/>
              <a:buChar char="•"/>
            </a:pPr>
            <a:endParaRPr lang="hr-HR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hr-HR" dirty="0" smtClean="0"/>
              <a:t>Ispitivanje je provedeno prije i 6 mjeseci nakon terapije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72876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Postupak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HILT je proveden 10 puta u periodu od 2 tjedna</a:t>
            </a:r>
          </a:p>
          <a:p>
            <a:endParaRPr lang="hr-HR" dirty="0"/>
          </a:p>
          <a:p>
            <a:r>
              <a:rPr lang="hr-HR" dirty="0" smtClean="0"/>
              <a:t>Ispitanicima je naloženo </a:t>
            </a:r>
            <a:r>
              <a:rPr lang="hr-HR" dirty="0"/>
              <a:t>da ne koriste nikakve druge terapijske </a:t>
            </a:r>
            <a:r>
              <a:rPr lang="hr-HR" dirty="0" smtClean="0"/>
              <a:t>modalitete i da ne uzimaju nikakve druge lijekove, osim analgetike u slučaju nužnosti, ali ne 24 h prije ispitivanja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63236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Za prve 4 kategorije</a:t>
            </a:r>
          </a:p>
          <a:p>
            <a:endParaRPr lang="hr-HR" b="1" dirty="0"/>
          </a:p>
          <a:p>
            <a:pPr lvl="1">
              <a:buFont typeface="Wingdings" pitchFamily="2" charset="2"/>
              <a:buChar char="Ø"/>
            </a:pPr>
            <a:r>
              <a:rPr lang="hr-HR" sz="3000" b="1" dirty="0" smtClean="0"/>
              <a:t>Stanje neposredno nakon tretmana </a:t>
            </a:r>
            <a:r>
              <a:rPr lang="hr-HR" sz="3000" dirty="0" smtClean="0"/>
              <a:t>u odnosu na stanje prije tretmana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 smtClean="0"/>
              <a:t>--&gt; Značajno </a:t>
            </a:r>
            <a:r>
              <a:rPr lang="hr-HR" dirty="0"/>
              <a:t>p</a:t>
            </a:r>
            <a:r>
              <a:rPr lang="hr-HR" dirty="0" smtClean="0"/>
              <a:t>oboljšanje u svim kategorijama:</a:t>
            </a:r>
          </a:p>
          <a:p>
            <a:pPr marL="0" indent="0">
              <a:buNone/>
            </a:pPr>
            <a:r>
              <a:rPr lang="hr-HR" dirty="0" smtClean="0"/>
              <a:t>	VAS u mirovanju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VAS pri aktivnosti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DASH upitnik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HGST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81528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b="1" dirty="0" smtClean="0"/>
              <a:t>Stanje 6 mjeseci nakon tretmana </a:t>
            </a:r>
            <a:r>
              <a:rPr lang="hr-HR" dirty="0" smtClean="0"/>
              <a:t>u odnosu na ono neposredno nakon tretmana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 smtClean="0"/>
              <a:t>--&gt; Dodatno poboljšanje u svim kategorijama, osim VAS u mirovanju čije su vrijednosti ostale iste kao i nakon 6 mjeseci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40778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 SF-36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I prema ovom upitniku bilježi se značajno poboljšanje kvalitete života 6 mjeseci nakon terapije u odnosu na kvalitetu života prije terapije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68690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</a:t>
            </a:r>
            <a:r>
              <a:rPr lang="hr-HR" dirty="0" smtClean="0"/>
              <a:t>graničenja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Malen uzorak</a:t>
            </a:r>
          </a:p>
          <a:p>
            <a:endParaRPr lang="hr-HR" dirty="0"/>
          </a:p>
          <a:p>
            <a:r>
              <a:rPr lang="hr-HR" dirty="0" smtClean="0"/>
              <a:t>Nema kontrole</a:t>
            </a:r>
          </a:p>
          <a:p>
            <a:pPr lvl="1"/>
            <a:r>
              <a:rPr lang="hr-HR" dirty="0" smtClean="0"/>
              <a:t>Npr. </a:t>
            </a:r>
            <a:r>
              <a:rPr lang="hr-HR" dirty="0"/>
              <a:t>u</a:t>
            </a:r>
            <a:r>
              <a:rPr lang="hr-HR" dirty="0" smtClean="0"/>
              <a:t>sporedba učinkovitosti HILT-a sa skupinom bez terapije ili sa skupinom podvrgnutom nekom drugom terapijskom modalitetu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25552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Unatoč ograničenjima...</a:t>
            </a:r>
          </a:p>
          <a:p>
            <a:endParaRPr lang="hr-HR" dirty="0"/>
          </a:p>
          <a:p>
            <a:r>
              <a:rPr lang="hr-HR" b="1" dirty="0" smtClean="0"/>
              <a:t>HILT je pouzdana, sigurna i učinkovita metoda u liječenju LE </a:t>
            </a:r>
            <a:r>
              <a:rPr lang="hr-HR" b="1" u="sng" dirty="0" smtClean="0"/>
              <a:t>i u kratkoročnom</a:t>
            </a:r>
            <a:r>
              <a:rPr lang="hr-HR" b="1" dirty="0" smtClean="0"/>
              <a:t> i u dugoročnom smislu!</a:t>
            </a:r>
          </a:p>
          <a:p>
            <a:endParaRPr lang="hr-HR" b="1" dirty="0"/>
          </a:p>
          <a:p>
            <a:r>
              <a:rPr lang="hr-HR" dirty="0" smtClean="0"/>
              <a:t>Akutno smanjuje bol i povećava učinkovitost zahvaćenog uda te tako i kvalitetu života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68469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800" dirty="0" smtClean="0"/>
              <a:t>Hvala na pozornosti </a:t>
            </a:r>
            <a:endParaRPr lang="hr-HR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2412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HILT</a:t>
            </a:r>
          </a:p>
          <a:p>
            <a:pPr lvl="1"/>
            <a:r>
              <a:rPr lang="hr-HR" dirty="0" smtClean="0"/>
              <a:t>‘’High intensity laser therapy’’</a:t>
            </a:r>
          </a:p>
          <a:p>
            <a:pPr lvl="1"/>
            <a:endParaRPr lang="hr-HR" dirty="0"/>
          </a:p>
          <a:p>
            <a:r>
              <a:rPr lang="hr-HR" dirty="0" smtClean="0"/>
              <a:t>Lateralni epikondilitis</a:t>
            </a:r>
          </a:p>
          <a:p>
            <a:pPr lvl="1"/>
            <a:r>
              <a:rPr lang="hr-HR" dirty="0" smtClean="0"/>
              <a:t>‘’teniski lakat’’</a:t>
            </a:r>
          </a:p>
          <a:p>
            <a:pPr lvl="1"/>
            <a:r>
              <a:rPr lang="hr-HR" dirty="0" smtClean="0"/>
              <a:t>Kod kronične, dugotrajne uporabe ekstenzora šake</a:t>
            </a:r>
          </a:p>
          <a:p>
            <a:pPr lvl="1"/>
            <a:r>
              <a:rPr lang="hr-HR" dirty="0" smtClean="0"/>
              <a:t>Rezultat je bolnost u području epikondila i smanjena funkcionalnost šake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60853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152400"/>
            <a:ext cx="5410200" cy="4818684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8600" y="4191000"/>
            <a:ext cx="5029200" cy="2417068"/>
          </a:xfrm>
        </p:spPr>
      </p:pic>
    </p:spTree>
    <p:extLst>
      <p:ext uri="{BB962C8B-B14F-4D97-AF65-F5344CB8AC3E}">
        <p14:creationId xmlns:p14="http://schemas.microsoft.com/office/powerpoint/2010/main" xmlns="" val="425258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Ispitati učinkovitost HILT-a u terapiji LE</a:t>
            </a:r>
          </a:p>
          <a:p>
            <a:endParaRPr lang="hr-HR" dirty="0"/>
          </a:p>
          <a:p>
            <a:r>
              <a:rPr lang="hr-HR" dirty="0" smtClean="0"/>
              <a:t>LE</a:t>
            </a:r>
          </a:p>
          <a:p>
            <a:pPr lvl="1"/>
            <a:r>
              <a:rPr lang="hr-HR" dirty="0" smtClean="0"/>
              <a:t>prolazi za 6-24 mjeseca</a:t>
            </a:r>
          </a:p>
          <a:p>
            <a:pPr lvl="1"/>
            <a:r>
              <a:rPr lang="hr-HR" dirty="0" smtClean="0"/>
              <a:t>Terapijom želimo smanjit bol (povećat funkcionalnost) i ubrzat oporavak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70639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1143000"/>
          </a:xfrm>
        </p:spPr>
        <p:txBody>
          <a:bodyPr/>
          <a:lstStyle/>
          <a:p>
            <a:r>
              <a:rPr lang="hr-HR" dirty="0" smtClean="0"/>
              <a:t>Sudionici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30</a:t>
            </a:r>
          </a:p>
          <a:p>
            <a:pPr lvl="1"/>
            <a:r>
              <a:rPr lang="hr-HR" u="sng" dirty="0" smtClean="0"/>
              <a:t>22 žene </a:t>
            </a:r>
          </a:p>
          <a:p>
            <a:pPr lvl="1"/>
            <a:r>
              <a:rPr lang="hr-HR" dirty="0" smtClean="0"/>
              <a:t>8 muškaraca</a:t>
            </a:r>
          </a:p>
          <a:p>
            <a:pPr lvl="1"/>
            <a:endParaRPr lang="hr-HR" dirty="0"/>
          </a:p>
          <a:p>
            <a:endParaRPr lang="hr-HR" dirty="0" smtClean="0"/>
          </a:p>
          <a:p>
            <a:r>
              <a:rPr lang="hr-HR" dirty="0" smtClean="0"/>
              <a:t>23 s jednostranim LE</a:t>
            </a:r>
          </a:p>
          <a:p>
            <a:r>
              <a:rPr lang="hr-HR" dirty="0" smtClean="0"/>
              <a:t>7 s obostranim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 smtClean="0"/>
              <a:t>--&gt; ukupno 37 laktova (23 + 7x2)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1689437"/>
            <a:ext cx="3429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u="sng" dirty="0" smtClean="0"/>
              <a:t>15 domaćica</a:t>
            </a:r>
            <a:r>
              <a:rPr lang="hr-HR" dirty="0" smtClean="0"/>
              <a:t>		</a:t>
            </a:r>
          </a:p>
          <a:p>
            <a:r>
              <a:rPr lang="hr-HR" dirty="0" smtClean="0"/>
              <a:t>5 umirovljenika		</a:t>
            </a:r>
          </a:p>
          <a:p>
            <a:r>
              <a:rPr lang="hr-HR" dirty="0" smtClean="0"/>
              <a:t>10 u radnom odnosu		</a:t>
            </a:r>
            <a:endParaRPr lang="hr-HR" dirty="0"/>
          </a:p>
          <a:p>
            <a:r>
              <a:rPr lang="hr-HR" u="sng" dirty="0" smtClean="0"/>
              <a:t>srednja </a:t>
            </a:r>
            <a:r>
              <a:rPr lang="hr-HR" u="sng" dirty="0"/>
              <a:t>dob – </a:t>
            </a:r>
            <a:r>
              <a:rPr lang="hr-HR" u="sng" dirty="0" smtClean="0"/>
              <a:t>47.2</a:t>
            </a:r>
          </a:p>
          <a:p>
            <a:endParaRPr lang="hr-HR" dirty="0" smtClean="0"/>
          </a:p>
          <a:p>
            <a:r>
              <a:rPr lang="hr-HR" dirty="0" smtClean="0"/>
              <a:t>srednji BMI – 29.35 </a:t>
            </a:r>
            <a:endParaRPr lang="hr-HR" dirty="0"/>
          </a:p>
        </p:txBody>
      </p:sp>
      <p:sp>
        <p:nvSpPr>
          <p:cNvPr id="5" name="Right Brace 4"/>
          <p:cNvSpPr/>
          <p:nvPr/>
        </p:nvSpPr>
        <p:spPr>
          <a:xfrm>
            <a:off x="3886200" y="2090057"/>
            <a:ext cx="381000" cy="990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6045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Metode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305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smtClean="0"/>
              <a:t>Ispitano 5 kategorija</a:t>
            </a:r>
            <a:r>
              <a:rPr lang="hr-HR" dirty="0" smtClean="0"/>
              <a:t>:</a:t>
            </a:r>
            <a:r>
              <a:rPr lang="hr-HR" dirty="0"/>
              <a:t> </a:t>
            </a:r>
            <a:endParaRPr lang="hr-HR" dirty="0" smtClean="0"/>
          </a:p>
          <a:p>
            <a:pPr marL="971550" lvl="1" indent="-514350">
              <a:buFont typeface="+mj-lt"/>
              <a:buAutoNum type="arabicPeriod"/>
            </a:pPr>
            <a:endParaRPr lang="hr-HR" dirty="0" smtClean="0"/>
          </a:p>
          <a:p>
            <a:pPr marL="971550" lvl="1" indent="-514350">
              <a:buFont typeface="+mj-lt"/>
              <a:buAutoNum type="arabicPeriod"/>
            </a:pPr>
            <a:r>
              <a:rPr lang="hr-HR" sz="2800" dirty="0" smtClean="0"/>
              <a:t>VAS </a:t>
            </a:r>
            <a:r>
              <a:rPr lang="hr-HR" sz="2800" dirty="0"/>
              <a:t>u mirovanju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sz="2800" dirty="0"/>
              <a:t>VAS pri aktivnosti</a:t>
            </a:r>
          </a:p>
          <a:p>
            <a:pPr marL="457200" lvl="1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0" y="3657600"/>
            <a:ext cx="7472275" cy="2690019"/>
          </a:xfrm>
        </p:spPr>
      </p:pic>
      <p:sp>
        <p:nvSpPr>
          <p:cNvPr id="5" name="TextBox 4"/>
          <p:cNvSpPr txBox="1"/>
          <p:nvPr/>
        </p:nvSpPr>
        <p:spPr>
          <a:xfrm>
            <a:off x="6553200" y="1295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VAS</a:t>
            </a:r>
            <a:r>
              <a:rPr lang="hr-HR" dirty="0" smtClean="0"/>
              <a:t> – vizualna analogna skala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78226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smtClean="0"/>
              <a:t>3.  </a:t>
            </a:r>
            <a:r>
              <a:rPr lang="hr-HR" b="1" dirty="0" smtClean="0"/>
              <a:t>DASH</a:t>
            </a:r>
            <a:r>
              <a:rPr lang="hr-HR" dirty="0" smtClean="0"/>
              <a:t> </a:t>
            </a:r>
            <a:r>
              <a:rPr lang="hr-HR" sz="2400" dirty="0" smtClean="0"/>
              <a:t>(Disabilities of the Arm, Shoulder and Hand) </a:t>
            </a:r>
            <a:r>
              <a:rPr lang="hr-HR" sz="2400" b="1" dirty="0" smtClean="0"/>
              <a:t>upitnik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AutoNum type="arabicPeriod" startAt="4"/>
            </a:pPr>
            <a:r>
              <a:rPr lang="hr-HR" b="1" dirty="0" smtClean="0"/>
              <a:t>HGST</a:t>
            </a:r>
            <a:r>
              <a:rPr lang="hr-HR" dirty="0" smtClean="0"/>
              <a:t> (Hand Grip Strenght Test)- </a:t>
            </a:r>
            <a:r>
              <a:rPr lang="hr-HR" sz="2600" b="1" dirty="0" smtClean="0"/>
              <a:t>objektivni test snage šake</a:t>
            </a:r>
          </a:p>
          <a:p>
            <a:pPr marL="514350" indent="-514350">
              <a:buAutoNum type="arabicPeriod" startAt="4"/>
            </a:pPr>
            <a:endParaRPr lang="hr-HR" dirty="0" smtClean="0"/>
          </a:p>
          <a:p>
            <a:pPr marL="0" indent="0">
              <a:buNone/>
            </a:pPr>
            <a:endParaRPr lang="hr-HR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hr-HR" dirty="0" smtClean="0">
                <a:sym typeface="Wingdings" pitchFamily="2" charset="2"/>
              </a:rPr>
              <a:t>--&gt; </a:t>
            </a:r>
            <a:r>
              <a:rPr lang="hr-HR" dirty="0" smtClean="0"/>
              <a:t>Svaka od navedenih kategorija ispitana je prije tretmana, neposredno poslije i 6 mjeseci nakon terapije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64039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5</a:t>
            </a:r>
            <a:r>
              <a:rPr lang="hr-HR" dirty="0" smtClean="0"/>
              <a:t>. SF-36 upitnik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/>
              <a:t>Upitnik o kvaliteti života</a:t>
            </a:r>
          </a:p>
          <a:p>
            <a:endParaRPr lang="hr-HR" dirty="0"/>
          </a:p>
          <a:p>
            <a:r>
              <a:rPr lang="hr-HR" dirty="0"/>
              <a:t>36 pitanja grupiranih u 8 </a:t>
            </a:r>
            <a:r>
              <a:rPr lang="hr-HR" dirty="0" smtClean="0"/>
              <a:t>područja</a:t>
            </a:r>
          </a:p>
          <a:p>
            <a:endParaRPr lang="hr-HR" dirty="0"/>
          </a:p>
          <a:p>
            <a:r>
              <a:rPr lang="hr-HR" dirty="0"/>
              <a:t>Za svako se područje, prema odgovorima pacijenata, izračunavaju srednje vrijednosti u intervalu od 0-100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Ispitivanje je provedeno </a:t>
            </a:r>
            <a:r>
              <a:rPr lang="hr-HR" dirty="0" smtClean="0"/>
              <a:t>prije terapije </a:t>
            </a:r>
            <a:r>
              <a:rPr lang="hr-HR" dirty="0"/>
              <a:t>i 6 mjeseci </a:t>
            </a:r>
            <a:r>
              <a:rPr lang="hr-HR" dirty="0" smtClean="0"/>
              <a:t>nakon</a:t>
            </a:r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90752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SF-36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381000"/>
            <a:ext cx="8118825" cy="6096000"/>
          </a:xfrm>
        </p:spPr>
      </p:pic>
      <p:sp>
        <p:nvSpPr>
          <p:cNvPr id="5" name="TextBox 4"/>
          <p:cNvSpPr txBox="1"/>
          <p:nvPr/>
        </p:nvSpPr>
        <p:spPr>
          <a:xfrm>
            <a:off x="-2264229" y="838200"/>
            <a:ext cx="1981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5. SF-36</a:t>
            </a:r>
          </a:p>
          <a:p>
            <a:endParaRPr lang="hr-HR" sz="28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hr-HR" sz="2000" b="1" dirty="0" smtClean="0"/>
              <a:t>Upitnik o kvaliteti života</a:t>
            </a:r>
          </a:p>
          <a:p>
            <a:pPr marL="342900" indent="-342900">
              <a:buFont typeface="Arial" pitchFamily="34" charset="0"/>
              <a:buChar char="•"/>
            </a:pPr>
            <a:endParaRPr lang="hr-HR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hr-HR" sz="2000" dirty="0" smtClean="0"/>
              <a:t>36 pitanja grupiranih u 8 područja</a:t>
            </a:r>
          </a:p>
          <a:p>
            <a:pPr marL="342900" indent="-342900">
              <a:buFont typeface="Arial" pitchFamily="34" charset="0"/>
              <a:buChar char="•"/>
            </a:pPr>
            <a:endParaRPr lang="hr-H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9601200" y="838200"/>
            <a:ext cx="19812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*</a:t>
            </a:r>
            <a:endParaRPr lang="hr-HR" dirty="0"/>
          </a:p>
          <a:p>
            <a:r>
              <a:rPr lang="hr-HR" dirty="0" smtClean="0"/>
              <a:t>‘’role-physical’’</a:t>
            </a:r>
          </a:p>
          <a:p>
            <a:r>
              <a:rPr lang="hr-HR" dirty="0" smtClean="0"/>
              <a:t>i ‘’role-emotional’’</a:t>
            </a:r>
          </a:p>
          <a:p>
            <a:endParaRPr lang="hr-HR" dirty="0"/>
          </a:p>
          <a:p>
            <a:r>
              <a:rPr lang="hr-HR" dirty="0" smtClean="0"/>
              <a:t>--&gt; </a:t>
            </a:r>
            <a:r>
              <a:rPr lang="hr-HR" u="sng" dirty="0" smtClean="0"/>
              <a:t>Glavna ograničenja </a:t>
            </a:r>
            <a:r>
              <a:rPr lang="hr-HR" dirty="0" smtClean="0"/>
              <a:t>zbog umanjene fizikalne funkcije, odnosno emocionalnih problema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46839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425</Words>
  <Application>Microsoft Office PowerPoint</Application>
  <PresentationFormat>On-screen Show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Dugoročni učinci HILT-a u liječenju lateralnog epikondilitisa</vt:lpstr>
      <vt:lpstr>Slide 2</vt:lpstr>
      <vt:lpstr>Slide 3</vt:lpstr>
      <vt:lpstr>Cilj </vt:lpstr>
      <vt:lpstr>Sudionici </vt:lpstr>
      <vt:lpstr>Metode </vt:lpstr>
      <vt:lpstr>Slide 7</vt:lpstr>
      <vt:lpstr>5. SF-36 upitnik</vt:lpstr>
      <vt:lpstr>SF-36</vt:lpstr>
      <vt:lpstr>Slide 10</vt:lpstr>
      <vt:lpstr>Postupak </vt:lpstr>
      <vt:lpstr>Rezultati </vt:lpstr>
      <vt:lpstr>Slide 13</vt:lpstr>
      <vt:lpstr>5. SF-36</vt:lpstr>
      <vt:lpstr>Ograničenja </vt:lpstr>
      <vt:lpstr>Zaključak </vt:lpstr>
      <vt:lpstr>Hvala na pozornosti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Dugoročni učinci HILT-a u liječenju lateralnog epikondilitisa</dc:title>
  <dc:creator>Mihanovich</dc:creator>
  <cp:lastModifiedBy>Poljicanin</cp:lastModifiedBy>
  <cp:revision>16</cp:revision>
  <dcterms:created xsi:type="dcterms:W3CDTF">2006-08-16T00:00:00Z</dcterms:created>
  <dcterms:modified xsi:type="dcterms:W3CDTF">2016-03-04T12:39:07Z</dcterms:modified>
</cp:coreProperties>
</file>